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DC1"/>
    <a:srgbClr val="0C7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660"/>
  </p:normalViewPr>
  <p:slideViewPr>
    <p:cSldViewPr snapToGrid="0">
      <p:cViewPr>
        <p:scale>
          <a:sx n="66" d="100"/>
          <a:sy n="66" d="100"/>
        </p:scale>
        <p:origin x="2580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3FB7-43F7-4D4F-98EB-64DF68874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92321-1960-4647-A608-2B75A701B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4E0CD-0673-4266-A89E-623CE249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6D083-BB6C-44BF-A043-2467D41B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EDF2-6DA1-4BCD-A8A8-B802BB0B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1AB6-497E-4011-8684-9B52CA7C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9E34B-C383-4C0F-B3A1-DF4E35CA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5837-9EAB-4259-91C8-B9BE7C69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5238E-5DFF-40CA-9503-22DC7336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D3DB8-B374-4530-AE02-B09C9D5A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D3E61-4FA4-4D0C-A51C-A74D1BC20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3419F-49D2-42D2-82BE-127ACD4A0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B38AA-B3E2-4BC8-AA7F-239C83B6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BC74D-F10B-48A9-BC02-DF1A9AA2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71BB4-5244-4283-A1E2-101EB226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BD40-3E53-4075-99F4-3A7AE2CC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C577-73B8-4B79-A5F5-D6F073F4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56CDC-5579-473F-B0A0-22D04F83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6CE0-9CBE-46C9-A4F6-E4BF8200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93C41-4033-4BF9-B826-44575997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B7ED-A162-460F-8B0E-95E0336B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81BB7-A04B-47A9-AAB0-803E9EBD6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AAA5-CDD0-45E7-93CC-E053CFFE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D8AB-0701-46BC-BCFD-4EFDF3FD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427D-8272-4DB2-B0CA-A9D6252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CE6C-62AB-42C5-94FD-67DB230A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CA8C-E1FA-4E32-9EBC-557A29FA6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2A210-27A3-4E9D-B4E4-572FF277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1072-8480-4839-8E36-BA94B892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A6708-D8C3-42AE-A1B1-84857371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B6508-5FB3-47DB-9A82-8FA8BEA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398F-645C-4306-8C29-DCCC0D95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8DA9-E994-45E0-921C-D59F4D0F0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6A482-37CA-408D-953D-1284EC1CD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87AEC-72FF-464D-8ADC-98E7D3EDC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0FACB-D2FA-44D7-B2D2-04E5A51F9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5AD3B-ACE5-40AA-AB51-4D2C6E3D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159F2-5C46-4418-A08A-1E0941E7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06A7A-92FC-44D5-8284-AEEEB140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ADB6-404D-466C-A738-46CDA265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4A4CF-DC4D-48DC-8C91-8A0C1F3D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35E82-68F8-4AFF-A84C-90658DA6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745CC-E537-40CA-8404-8D0A5381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DA6DC-C2B0-4C04-A4C1-F5235094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7220D-3909-49D1-8496-6B1392B6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FAF86-A444-4DE5-819B-626FCD21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4780-DBF2-457B-AA35-C96B70B0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8A94-C98C-4C58-8739-1F8218BE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280E0-5948-409F-A36B-88914005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D8F59-0BB0-42D5-B471-C776E757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F454D-34EA-43D9-9895-A452224E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58A65-6291-45C9-A85E-353A1B34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4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023E-8E1E-456D-A33A-882D4C46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A374D-1732-4248-93AD-9C93CCC5D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5302B-8471-407B-809E-6456EAFC3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45E71-2014-4B81-B9A6-14E2472C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0A4FD-5194-41A2-AC21-E2FBFADA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DB527-4CE8-4C54-BD9D-6A4E5F35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9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2401F-D4BD-42A8-AC4B-9F326CF5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3866-33EF-4E03-9E8A-9C4C9B53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D6E46-0823-49A5-9440-1D0A82099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7EE7-5660-4549-B2BE-D344993C6E5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F0D06-E016-48B2-8329-E56A326D4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8DF6-E1EF-4428-B2C0-CB9DCE8A4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C2-23E0-44AB-ABA1-BF8F742F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1F313C-8A28-4F4D-BF40-69CA598C40FF}"/>
              </a:ext>
            </a:extLst>
          </p:cNvPr>
          <p:cNvSpPr txBox="1"/>
          <p:nvPr/>
        </p:nvSpPr>
        <p:spPr>
          <a:xfrm>
            <a:off x="449943" y="1802848"/>
            <a:ext cx="7445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STANDAR PELAYANAN</a:t>
            </a:r>
          </a:p>
          <a:p>
            <a:r>
              <a:rPr lang="en-US" sz="36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BPJS KETENAGAKERJAAN</a:t>
            </a:r>
          </a:p>
          <a:p>
            <a:r>
              <a:rPr lang="en-US" sz="36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 MALL PELAYANAN PUBLIK</a:t>
            </a:r>
          </a:p>
          <a:p>
            <a:r>
              <a:rPr lang="en-US" sz="36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KAB/KOTA MOJOKERTO</a:t>
            </a:r>
          </a:p>
        </p:txBody>
      </p:sp>
    </p:spTree>
    <p:extLst>
      <p:ext uri="{BB962C8B-B14F-4D97-AF65-F5344CB8AC3E}">
        <p14:creationId xmlns:p14="http://schemas.microsoft.com/office/powerpoint/2010/main" val="184216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714C61-E763-47BA-9FE6-5A72FBCF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" r="38552"/>
          <a:stretch/>
        </p:blipFill>
        <p:spPr>
          <a:xfrm>
            <a:off x="7365645" y="2261938"/>
            <a:ext cx="4665935" cy="4291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6096000" y="304800"/>
            <a:ext cx="591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VISI &amp; MISI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17BB4-7ED7-4FC1-B612-83C2EC8C12CA}"/>
              </a:ext>
            </a:extLst>
          </p:cNvPr>
          <p:cNvSpPr txBox="1"/>
          <p:nvPr/>
        </p:nvSpPr>
        <p:spPr>
          <a:xfrm>
            <a:off x="342899" y="1742351"/>
            <a:ext cx="6882063" cy="370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VISI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Mewujudkan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Jaminan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Sosial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Ketenagakerjaan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Yang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Terpercaya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Berkelanjutan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dan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Menyejahterakan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Seluruh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Pekerja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Indonesia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MISI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Melindungi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Melayani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dan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Menyejahterakan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Pekerja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dan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Keluarga</a:t>
            </a: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Memberikan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rasa Aman,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Mudah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dan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Nyaman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untuk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meningkatkan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Produktivitas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dan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Daya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Saing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Peserta</a:t>
            </a: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Memberikan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Kontribusi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dalam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Pembangunan dan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Perekonomian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Bangsa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dengan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Tata Kelola </a:t>
            </a:r>
            <a:r>
              <a:rPr lang="en-US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Baik</a:t>
            </a: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9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2504639" y="91574"/>
            <a:ext cx="94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ALUR PELAYANAN </a:t>
            </a:r>
          </a:p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 MPP KAB/KOTA MOJOKERTO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04780-570A-49F2-8A23-3D936E45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98" y="1973944"/>
            <a:ext cx="2436714" cy="2335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094E-D95F-4E71-8563-8259021EA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0836" y="2140558"/>
            <a:ext cx="2263286" cy="216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98EFD6-0623-4A4B-BBCE-CBD3E87CD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87" y="2081375"/>
            <a:ext cx="2150184" cy="206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EC0B6-3127-4812-A8AA-A6539DC6B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76" y="2429494"/>
            <a:ext cx="1921959" cy="1841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DEAFEB-65F6-4A2F-AD68-132D6F3CF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9335" y="2081375"/>
            <a:ext cx="2263286" cy="2168531"/>
          </a:xfrm>
          <a:prstGeom prst="rect">
            <a:avLst/>
          </a:prstGeom>
        </p:spPr>
      </p:pic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04E0FEA3-430C-4518-9103-09D39AD1BE8D}"/>
              </a:ext>
            </a:extLst>
          </p:cNvPr>
          <p:cNvSpPr/>
          <p:nvPr/>
        </p:nvSpPr>
        <p:spPr>
          <a:xfrm>
            <a:off x="1711800" y="2799314"/>
            <a:ext cx="441055" cy="586732"/>
          </a:xfrm>
          <a:prstGeom prst="chevron">
            <a:avLst/>
          </a:prstGeom>
          <a:solidFill>
            <a:srgbClr val="0B7DC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1D64983-930F-4E36-B325-49B1DB1A16A0}"/>
              </a:ext>
            </a:extLst>
          </p:cNvPr>
          <p:cNvSpPr/>
          <p:nvPr/>
        </p:nvSpPr>
        <p:spPr>
          <a:xfrm>
            <a:off x="4118671" y="2757447"/>
            <a:ext cx="441055" cy="586732"/>
          </a:xfrm>
          <a:prstGeom prst="chevron">
            <a:avLst/>
          </a:prstGeom>
          <a:solidFill>
            <a:srgbClr val="0B7DC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4BC63936-62FC-475F-A85F-300E226AEF55}"/>
              </a:ext>
            </a:extLst>
          </p:cNvPr>
          <p:cNvSpPr/>
          <p:nvPr/>
        </p:nvSpPr>
        <p:spPr>
          <a:xfrm>
            <a:off x="7413926" y="2802671"/>
            <a:ext cx="441055" cy="586732"/>
          </a:xfrm>
          <a:prstGeom prst="chevron">
            <a:avLst/>
          </a:prstGeom>
          <a:solidFill>
            <a:srgbClr val="0B7DC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044DAD5-F007-40BC-8819-A6181B292E6D}"/>
              </a:ext>
            </a:extLst>
          </p:cNvPr>
          <p:cNvSpPr/>
          <p:nvPr/>
        </p:nvSpPr>
        <p:spPr>
          <a:xfrm>
            <a:off x="10141798" y="2798414"/>
            <a:ext cx="441055" cy="586732"/>
          </a:xfrm>
          <a:prstGeom prst="chevron">
            <a:avLst/>
          </a:prstGeom>
          <a:solidFill>
            <a:srgbClr val="0B7DC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B42F85-2713-4928-AC90-19A89B79B710}"/>
              </a:ext>
            </a:extLst>
          </p:cNvPr>
          <p:cNvSpPr txBox="1"/>
          <p:nvPr/>
        </p:nvSpPr>
        <p:spPr>
          <a:xfrm>
            <a:off x="414660" y="4397712"/>
            <a:ext cx="11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Peserta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datang</a:t>
            </a: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9D7AE-6DA9-4730-9F97-9D9D50CDC50E}"/>
              </a:ext>
            </a:extLst>
          </p:cNvPr>
          <p:cNvSpPr txBox="1"/>
          <p:nvPr/>
        </p:nvSpPr>
        <p:spPr>
          <a:xfrm>
            <a:off x="2384362" y="4401224"/>
            <a:ext cx="154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Mengambil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nomor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antrian</a:t>
            </a: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8E0AF-D8C2-47C6-BEF5-021574A519D7}"/>
              </a:ext>
            </a:extLst>
          </p:cNvPr>
          <p:cNvSpPr txBox="1"/>
          <p:nvPr/>
        </p:nvSpPr>
        <p:spPr>
          <a:xfrm>
            <a:off x="4878005" y="4397712"/>
            <a:ext cx="21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Menunggu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sesuai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nomor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antrian</a:t>
            </a: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2189B-EA33-4EC0-B735-B3DFB0C67FB9}"/>
              </a:ext>
            </a:extLst>
          </p:cNvPr>
          <p:cNvSpPr txBox="1"/>
          <p:nvPr/>
        </p:nvSpPr>
        <p:spPr>
          <a:xfrm>
            <a:off x="7927589" y="4397712"/>
            <a:ext cx="21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Mendapatkan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pelayanan</a:t>
            </a: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B7F1D-1BB9-4AD1-8AA2-4372906F9C9B}"/>
              </a:ext>
            </a:extLst>
          </p:cNvPr>
          <p:cNvSpPr txBox="1"/>
          <p:nvPr/>
        </p:nvSpPr>
        <p:spPr>
          <a:xfrm>
            <a:off x="10049335" y="4380418"/>
            <a:ext cx="219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Peserta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pulang</a:t>
            </a: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0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2504639" y="91574"/>
            <a:ext cx="94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PERSYARATAN PENDAFTARAN</a:t>
            </a:r>
          </a:p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PESERTA BARU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3BB258-BA21-401F-A704-A7DC6777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30383"/>
              </p:ext>
            </p:extLst>
          </p:nvPr>
        </p:nvGraphicFramePr>
        <p:xfrm>
          <a:off x="2017329" y="1056379"/>
          <a:ext cx="8157341" cy="531600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05277">
                  <a:extLst>
                    <a:ext uri="{9D8B030D-6E8A-4147-A177-3AD203B41FA5}">
                      <a16:colId xmlns:a16="http://schemas.microsoft.com/office/drawing/2014/main" val="549227903"/>
                    </a:ext>
                  </a:extLst>
                </a:gridCol>
                <a:gridCol w="2054590">
                  <a:extLst>
                    <a:ext uri="{9D8B030D-6E8A-4147-A177-3AD203B41FA5}">
                      <a16:colId xmlns:a16="http://schemas.microsoft.com/office/drawing/2014/main" val="3372245323"/>
                    </a:ext>
                  </a:extLst>
                </a:gridCol>
                <a:gridCol w="2515132">
                  <a:extLst>
                    <a:ext uri="{9D8B030D-6E8A-4147-A177-3AD203B41FA5}">
                      <a16:colId xmlns:a16="http://schemas.microsoft.com/office/drawing/2014/main" val="2768927609"/>
                    </a:ext>
                  </a:extLst>
                </a:gridCol>
                <a:gridCol w="3182342">
                  <a:extLst>
                    <a:ext uri="{9D8B030D-6E8A-4147-A177-3AD203B41FA5}">
                      <a16:colId xmlns:a16="http://schemas.microsoft.com/office/drawing/2014/main" val="2068980841"/>
                    </a:ext>
                  </a:extLst>
                </a:gridCol>
              </a:tblGrid>
              <a:tr h="324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JENIS LAYANAN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marL="200660" indent="-18034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PROSEDUR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 PERSYARATAN</a:t>
                      </a:r>
                    </a:p>
                  </a:txBody>
                  <a:tcPr marL="47614" marR="47614" marT="0" marB="0" anchor="ctr"/>
                </a:tc>
                <a:extLst>
                  <a:ext uri="{0D108BD9-81ED-4DB2-BD59-A6C34878D82A}">
                    <a16:rowId xmlns:a16="http://schemas.microsoft.com/office/drawing/2014/main" val="3557641422"/>
                  </a:ext>
                </a:extLst>
              </a:tr>
              <a:tr h="163233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1.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Penerima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Upah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/Badan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disertai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pengurusan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perizinan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baru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Mengisi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Menyerahkan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persyaratan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</a:p>
                    <a:p>
                      <a:pPr marL="200660" indent="-180340"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yang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telah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diisi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distempel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ditandatangani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oleh badan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NIB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penanggungjawab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NPWP badan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 Tenaga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yang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didaftarkan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7614" marR="47614" marT="0" marB="0"/>
                </a:tc>
                <a:extLst>
                  <a:ext uri="{0D108BD9-81ED-4DB2-BD59-A6C34878D82A}">
                    <a16:rowId xmlns:a16="http://schemas.microsoft.com/office/drawing/2014/main" val="1885825416"/>
                  </a:ext>
                </a:extLst>
              </a:tr>
              <a:tr h="270256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2.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Penerima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Upah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/Badan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disertai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perpanjangan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izin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lama)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Mengisi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Menyerahkan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persyaratan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Pengecekan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kepatuhan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oleh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petugas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yang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telah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diisi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distempel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ditandatangani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oleh badan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NIB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penanggungjawab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NPWP badan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usaha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 Tenaga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yang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didaftarkan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Memiliki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keterangan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kepatuhan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yang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dikeluarkan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oleh BPJS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Ketenagakerjaan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7614" marR="47614" marT="0" marB="0"/>
                </a:tc>
                <a:extLst>
                  <a:ext uri="{0D108BD9-81ED-4DB2-BD59-A6C34878D82A}">
                    <a16:rowId xmlns:a16="http://schemas.microsoft.com/office/drawing/2014/main" val="1374816246"/>
                  </a:ext>
                </a:extLst>
              </a:tr>
              <a:tr h="65636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Pendaftaran Peserta Bukan Penerima Upah (Pekerja Informal)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Menujukkan KTP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Membuat akun di aplikasi JMO</a:t>
                      </a:r>
                    </a:p>
                  </a:txBody>
                  <a:tcPr marL="47614" marR="4761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</a:t>
                      </a:r>
                    </a:p>
                  </a:txBody>
                  <a:tcPr marL="47614" marR="47614" marT="0" marB="0"/>
                </a:tc>
                <a:extLst>
                  <a:ext uri="{0D108BD9-81ED-4DB2-BD59-A6C34878D82A}">
                    <a16:rowId xmlns:a16="http://schemas.microsoft.com/office/drawing/2014/main" val="321430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85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2504639" y="91574"/>
            <a:ext cx="94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PERSYARATAN KLAIM</a:t>
            </a:r>
          </a:p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JAMINAN HARI TUA &amp; JAMINAN PENSIUN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3BB258-BA21-401F-A704-A7DC6777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41956"/>
              </p:ext>
            </p:extLst>
          </p:nvPr>
        </p:nvGraphicFramePr>
        <p:xfrm>
          <a:off x="2017329" y="1056379"/>
          <a:ext cx="8157341" cy="534442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05277">
                  <a:extLst>
                    <a:ext uri="{9D8B030D-6E8A-4147-A177-3AD203B41FA5}">
                      <a16:colId xmlns:a16="http://schemas.microsoft.com/office/drawing/2014/main" val="549227903"/>
                    </a:ext>
                  </a:extLst>
                </a:gridCol>
                <a:gridCol w="2054590">
                  <a:extLst>
                    <a:ext uri="{9D8B030D-6E8A-4147-A177-3AD203B41FA5}">
                      <a16:colId xmlns:a16="http://schemas.microsoft.com/office/drawing/2014/main" val="3372245323"/>
                    </a:ext>
                  </a:extLst>
                </a:gridCol>
                <a:gridCol w="2515132">
                  <a:extLst>
                    <a:ext uri="{9D8B030D-6E8A-4147-A177-3AD203B41FA5}">
                      <a16:colId xmlns:a16="http://schemas.microsoft.com/office/drawing/2014/main" val="2768927609"/>
                    </a:ext>
                  </a:extLst>
                </a:gridCol>
                <a:gridCol w="3182342">
                  <a:extLst>
                    <a:ext uri="{9D8B030D-6E8A-4147-A177-3AD203B41FA5}">
                      <a16:colId xmlns:a16="http://schemas.microsoft.com/office/drawing/2014/main" val="2068980841"/>
                    </a:ext>
                  </a:extLst>
                </a:gridCol>
              </a:tblGrid>
              <a:tr h="377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JENIS LAYANAN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marL="200660" indent="-18034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PROSEDUR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 PERSYARATAN</a:t>
                      </a:r>
                    </a:p>
                  </a:txBody>
                  <a:tcPr marL="47614" marR="47614" marT="0" marB="0" anchor="ctr"/>
                </a:tc>
                <a:extLst>
                  <a:ext uri="{0D108BD9-81ED-4DB2-BD59-A6C34878D82A}">
                    <a16:rowId xmlns:a16="http://schemas.microsoft.com/office/drawing/2014/main" val="3557641422"/>
                  </a:ext>
                </a:extLst>
              </a:tr>
              <a:tr h="21272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Klaim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Jaminan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Hari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Tua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saldo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kurang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dari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10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juta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Memastikan bahwa peserta telah memiliki akun JMO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Melakukan pengkinian data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Melakukan verifikasi biometrik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Klaim online langsung melalui aplikasi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Dana masuk ke rekening peserta dengan SLA 1 – 3 hari kerja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BPJSTK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fisik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/digital)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25416"/>
                  </a:ext>
                </a:extLst>
              </a:tr>
              <a:tr h="198847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Klaim Jaminan Hari tua saldo lebih dari 10 juta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Mengisi formulir online di web lapakasik.bpjsktenagakerjaan.go.id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BPJSTK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fisik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/digital)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NPWP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jika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ada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Keluarga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tabungan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rekening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mbanking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keterangan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816246"/>
                  </a:ext>
                </a:extLst>
              </a:tr>
              <a:tr h="85091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Klaim Jaminan Pensiun Berkala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Menunjukkan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KTP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asli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Menunjukkan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bukti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konfirmasi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JP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berkala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sebelumnya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ahli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waris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tabungan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070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nikah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opsional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30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5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2504639" y="91574"/>
            <a:ext cx="94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PERSYARATAN KLAIM</a:t>
            </a:r>
          </a:p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JAMINAN KECELAKAAN KERJA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3BB258-BA21-401F-A704-A7DC6777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5316"/>
              </p:ext>
            </p:extLst>
          </p:nvPr>
        </p:nvGraphicFramePr>
        <p:xfrm>
          <a:off x="2017329" y="1187008"/>
          <a:ext cx="8157341" cy="501197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05277">
                  <a:extLst>
                    <a:ext uri="{9D8B030D-6E8A-4147-A177-3AD203B41FA5}">
                      <a16:colId xmlns:a16="http://schemas.microsoft.com/office/drawing/2014/main" val="549227903"/>
                    </a:ext>
                  </a:extLst>
                </a:gridCol>
                <a:gridCol w="2054590">
                  <a:extLst>
                    <a:ext uri="{9D8B030D-6E8A-4147-A177-3AD203B41FA5}">
                      <a16:colId xmlns:a16="http://schemas.microsoft.com/office/drawing/2014/main" val="3372245323"/>
                    </a:ext>
                  </a:extLst>
                </a:gridCol>
                <a:gridCol w="2515132">
                  <a:extLst>
                    <a:ext uri="{9D8B030D-6E8A-4147-A177-3AD203B41FA5}">
                      <a16:colId xmlns:a16="http://schemas.microsoft.com/office/drawing/2014/main" val="2768927609"/>
                    </a:ext>
                  </a:extLst>
                </a:gridCol>
                <a:gridCol w="3182342">
                  <a:extLst>
                    <a:ext uri="{9D8B030D-6E8A-4147-A177-3AD203B41FA5}">
                      <a16:colId xmlns:a16="http://schemas.microsoft.com/office/drawing/2014/main" val="2068980841"/>
                    </a:ext>
                  </a:extLst>
                </a:gridCol>
              </a:tblGrid>
              <a:tr h="377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JENIS LAYANAN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marL="200660" indent="-18034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PROSEDUR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 PERSYARATAN</a:t>
                      </a:r>
                    </a:p>
                  </a:txBody>
                  <a:tcPr marL="47614" marR="47614" marT="0" marB="0" anchor="ctr"/>
                </a:tc>
                <a:extLst>
                  <a:ext uri="{0D108BD9-81ED-4DB2-BD59-A6C34878D82A}">
                    <a16:rowId xmlns:a16="http://schemas.microsoft.com/office/drawing/2014/main" val="3557641422"/>
                  </a:ext>
                </a:extLst>
              </a:tr>
              <a:tr h="21272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Klaim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Jaminan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Kecelakaan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Memberikan keterangan kronologis kejadian kecelakaan kerja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Mengisi formulir kecelakaan kerja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Verifikasi oleh petugas BPJSTK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3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Laporan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Kecelakaan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Tahap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3a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Laporan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Kecelakaan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Tahap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II)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Formulir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3b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Laporan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Kecelakaan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Tahap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III)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BPJS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Ketenagakerjaan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E-KTP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Kronologis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Kejadian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Kecelakaan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+ FC E-KTP 2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saksi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Kwitansi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Pengobatan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Perawatan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perintah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tugas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luar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lembur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jika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kejadian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diluar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waktu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Fotocopy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absensi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jika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kasus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kecelakaan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terjadi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pada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waktu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Tabungan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NPWP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saldo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lebih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dari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50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juta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2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12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2504639" y="91574"/>
            <a:ext cx="94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PERSYARATAN KLAIM</a:t>
            </a:r>
          </a:p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JAMINAN KEMATIAN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3BB258-BA21-401F-A704-A7DC6777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1923"/>
              </p:ext>
            </p:extLst>
          </p:nvPr>
        </p:nvGraphicFramePr>
        <p:xfrm>
          <a:off x="2017329" y="1745970"/>
          <a:ext cx="8157341" cy="336605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05277">
                  <a:extLst>
                    <a:ext uri="{9D8B030D-6E8A-4147-A177-3AD203B41FA5}">
                      <a16:colId xmlns:a16="http://schemas.microsoft.com/office/drawing/2014/main" val="549227903"/>
                    </a:ext>
                  </a:extLst>
                </a:gridCol>
                <a:gridCol w="2054590">
                  <a:extLst>
                    <a:ext uri="{9D8B030D-6E8A-4147-A177-3AD203B41FA5}">
                      <a16:colId xmlns:a16="http://schemas.microsoft.com/office/drawing/2014/main" val="3372245323"/>
                    </a:ext>
                  </a:extLst>
                </a:gridCol>
                <a:gridCol w="2515132">
                  <a:extLst>
                    <a:ext uri="{9D8B030D-6E8A-4147-A177-3AD203B41FA5}">
                      <a16:colId xmlns:a16="http://schemas.microsoft.com/office/drawing/2014/main" val="2768927609"/>
                    </a:ext>
                  </a:extLst>
                </a:gridCol>
                <a:gridCol w="3182342">
                  <a:extLst>
                    <a:ext uri="{9D8B030D-6E8A-4147-A177-3AD203B41FA5}">
                      <a16:colId xmlns:a16="http://schemas.microsoft.com/office/drawing/2014/main" val="2068980841"/>
                    </a:ext>
                  </a:extLst>
                </a:gridCol>
              </a:tblGrid>
              <a:tr h="377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JENIS LAYANAN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marL="200660" indent="-18034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PROSEDUR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 PERSYARATAN</a:t>
                      </a:r>
                    </a:p>
                  </a:txBody>
                  <a:tcPr marL="47614" marR="47614" marT="0" marB="0" anchor="ctr"/>
                </a:tc>
                <a:extLst>
                  <a:ext uri="{0D108BD9-81ED-4DB2-BD59-A6C34878D82A}">
                    <a16:rowId xmlns:a16="http://schemas.microsoft.com/office/drawing/2014/main" val="3557641422"/>
                  </a:ext>
                </a:extLst>
              </a:tr>
              <a:tr h="21272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Mengisi formulir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Petugas melakukan pengecekan kelengkapan dokumen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Verifikasi oleh petugas BPJSTK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BPJS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Ketenagakerjaan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Fotokopi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E-KTP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tenaga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dan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ahli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waris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Akta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kematian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Fotokopi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Keluarga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Keterangan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ahli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waris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dari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pejabat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yang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berwenang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Nikah (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apabila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ahli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waris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merupakan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istri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suami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sah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38481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pendukung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lainnya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apabila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diperlukan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2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674C2B-068F-4765-BDD8-58A7A68509AD}"/>
              </a:ext>
            </a:extLst>
          </p:cNvPr>
          <p:cNvSpPr txBox="1"/>
          <p:nvPr/>
        </p:nvSpPr>
        <p:spPr>
          <a:xfrm>
            <a:off x="2504639" y="91574"/>
            <a:ext cx="94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PENDAMPINGAN KLAIM</a:t>
            </a:r>
          </a:p>
          <a:p>
            <a:pPr algn="r"/>
            <a:r>
              <a:rPr lang="en-US" sz="2400" b="1" dirty="0">
                <a:solidFill>
                  <a:srgbClr val="0C7DC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JAMINAN KEHILANGAN PEKERJAAN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3BB258-BA21-401F-A704-A7DC6777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30987"/>
              </p:ext>
            </p:extLst>
          </p:nvPr>
        </p:nvGraphicFramePr>
        <p:xfrm>
          <a:off x="2017329" y="1830846"/>
          <a:ext cx="8157341" cy="319630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05277">
                  <a:extLst>
                    <a:ext uri="{9D8B030D-6E8A-4147-A177-3AD203B41FA5}">
                      <a16:colId xmlns:a16="http://schemas.microsoft.com/office/drawing/2014/main" val="549227903"/>
                    </a:ext>
                  </a:extLst>
                </a:gridCol>
                <a:gridCol w="2054590">
                  <a:extLst>
                    <a:ext uri="{9D8B030D-6E8A-4147-A177-3AD203B41FA5}">
                      <a16:colId xmlns:a16="http://schemas.microsoft.com/office/drawing/2014/main" val="3372245323"/>
                    </a:ext>
                  </a:extLst>
                </a:gridCol>
                <a:gridCol w="2515132">
                  <a:extLst>
                    <a:ext uri="{9D8B030D-6E8A-4147-A177-3AD203B41FA5}">
                      <a16:colId xmlns:a16="http://schemas.microsoft.com/office/drawing/2014/main" val="2768927609"/>
                    </a:ext>
                  </a:extLst>
                </a:gridCol>
                <a:gridCol w="3182342">
                  <a:extLst>
                    <a:ext uri="{9D8B030D-6E8A-4147-A177-3AD203B41FA5}">
                      <a16:colId xmlns:a16="http://schemas.microsoft.com/office/drawing/2014/main" val="206898084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JENIS LAYANAN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marL="200660" indent="-18034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PROSEDUR</a:t>
                      </a:r>
                    </a:p>
                  </a:txBody>
                  <a:tcPr marL="47614" marR="476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0701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DOKUMEN PERSYARATAN</a:t>
                      </a:r>
                    </a:p>
                  </a:txBody>
                  <a:tcPr marL="47614" marR="47614" marT="0" marB="0" anchor="ctr"/>
                </a:tc>
                <a:extLst>
                  <a:ext uri="{0D108BD9-81ED-4DB2-BD59-A6C34878D82A}">
                    <a16:rowId xmlns:a16="http://schemas.microsoft.com/office/drawing/2014/main" val="3557641422"/>
                  </a:ext>
                </a:extLst>
              </a:tr>
              <a:tr h="280578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Pendampingan klaim JKP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7559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Membuat akun di web siapkerja.kemnaker.go.id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7559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Mendapatkan dokumen bukti PHK dari badan usaha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275590" algn="l"/>
                        </a:tabLst>
                      </a:pPr>
                      <a:r>
                        <a:rPr lang="en-US" sz="120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Lapor PHK melalui portal Siap Kerja dengan upload bukti PHK apabila perusahaan belum lapor PHK melalui portal Siap Kerja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47498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KTP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474980" algn="l"/>
                        </a:tabLst>
                      </a:pP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Kartu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peserta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BPJSTK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47498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 PHK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dari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perusahaan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kepada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tenaga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rabicPeriod"/>
                        <a:tabLst>
                          <a:tab pos="47498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bukti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lapor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PHK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dari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perusahaan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kepada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dinas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tenaga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setempat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74980" algn="l"/>
                        </a:tabLst>
                      </a:pP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Surat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menerima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PHK oleh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tenaga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kepada</a:t>
                      </a:r>
                      <a:r>
                        <a:rPr lang="en-US" sz="1200" dirty="0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perusahaan</a:t>
                      </a:r>
                      <a:endParaRPr lang="en-US" sz="1200" dirty="0"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2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4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73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620</Words>
  <Application>Microsoft Office PowerPoint</Application>
  <PresentationFormat>Widescreen</PresentationFormat>
  <Paragraphs>145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 One Pro H6</dc:creator>
  <cp:lastModifiedBy>MyPC One Pro H6</cp:lastModifiedBy>
  <cp:revision>20</cp:revision>
  <dcterms:created xsi:type="dcterms:W3CDTF">2024-06-11T02:59:02Z</dcterms:created>
  <dcterms:modified xsi:type="dcterms:W3CDTF">2024-06-11T04:19:03Z</dcterms:modified>
</cp:coreProperties>
</file>